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 varScale="1">
        <p:scale>
          <a:sx n="122" d="100"/>
          <a:sy n="122" d="100"/>
        </p:scale>
        <p:origin x="-12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7B2B5-B41C-4B03-A8A8-A4FA5E585068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7E169-4E7A-4C77-85AD-AB3D3E016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76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B996-AD43-42FE-B205-F8DEAFD4DCF0}" type="datetime1">
              <a:rPr lang="de-DE" smtClean="0"/>
              <a:t>16.05.2020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2908-C873-4BBF-B577-BBD2924E1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52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B781-1E1A-47C5-B979-6163F18ED691}" type="datetime1">
              <a:rPr lang="de-DE" smtClean="0"/>
              <a:t>16.05.2020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2908-C873-4BBF-B577-BBD2924E1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9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BAFF-04A9-4DDE-B9E1-4DA5634E8E69}" type="datetime1">
              <a:rPr lang="de-DE" smtClean="0"/>
              <a:t>16.05.2020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2908-C873-4BBF-B577-BBD2924E1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36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AB3F-055B-4B95-8717-F0819D3D4747}" type="datetime1">
              <a:rPr lang="de-DE" smtClean="0"/>
              <a:t>16.05.2020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2908-C873-4BBF-B577-BBD2924E1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78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F61D-1C69-49BB-B8A5-699C96996A4E}" type="datetime1">
              <a:rPr lang="de-DE" smtClean="0"/>
              <a:t>16.05.2020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2908-C873-4BBF-B577-BBD2924E1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94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8523-CB31-4FD0-AC10-FF74C06A7D06}" type="datetime1">
              <a:rPr lang="de-DE" smtClean="0"/>
              <a:t>16.05.2020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2908-C873-4BBF-B577-BBD2924E1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65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7E1E-4545-4D9D-9077-6E2C1D6F04FF}" type="datetime1">
              <a:rPr lang="de-DE" smtClean="0"/>
              <a:t>16.05.2020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2908-C873-4BBF-B577-BBD2924E1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35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4476-F5E5-4112-A198-799938DB9CB6}" type="datetime1">
              <a:rPr lang="de-DE" smtClean="0"/>
              <a:t>16.05.2020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2908-C873-4BBF-B577-BBD2924E1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50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07FD-D54E-4EF3-A72F-0546B36FAADC}" type="datetime1">
              <a:rPr lang="de-DE" smtClean="0"/>
              <a:t>16.05.2020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2908-C873-4BBF-B577-BBD2924E1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88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9B05-C1F4-4116-8695-481C75B9EF5A}" type="datetime1">
              <a:rPr lang="de-DE" smtClean="0"/>
              <a:t>16.05.2020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2908-C873-4BBF-B577-BBD2924E1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71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9F23-CF8D-4C25-B50C-A7D1C10059B1}" type="datetime1">
              <a:rPr lang="de-DE" smtClean="0"/>
              <a:t>16.05.2020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2908-C873-4BBF-B577-BBD2924E1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35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06110-1952-4A86-8B31-492F3FC139AB}" type="datetime1">
              <a:rPr lang="de-DE" smtClean="0"/>
              <a:t>16.05.2020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2908-C873-4BBF-B577-BBD2924E1A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42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584176"/>
          </a:xfrm>
        </p:spPr>
        <p:txBody>
          <a:bodyPr/>
          <a:lstStyle/>
          <a:p>
            <a:r>
              <a:rPr lang="de-DE" dirty="0" smtClean="0"/>
              <a:t>Treppen berechnen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738167" y="3428998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/>
              <a:t>e</a:t>
            </a:r>
            <a:r>
              <a:rPr lang="de-DE" sz="4400" dirty="0" smtClean="0"/>
              <a:t>in Ablaufplan</a:t>
            </a:r>
            <a:endParaRPr lang="de-DE" sz="440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084168" y="186018"/>
            <a:ext cx="29418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 smtClean="0"/>
              <a:t>LF 12a: Ablaufplan  Treppenberechnung</a:t>
            </a:r>
            <a:endParaRPr lang="de-DE" sz="1300" dirty="0"/>
          </a:p>
        </p:txBody>
      </p:sp>
    </p:spTree>
    <p:extLst>
      <p:ext uri="{BB962C8B-B14F-4D97-AF65-F5344CB8AC3E}">
        <p14:creationId xmlns:p14="http://schemas.microsoft.com/office/powerpoint/2010/main" val="84804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48"/>
    </mc:Choice>
    <mc:Fallback xmlns="">
      <p:transition spd="slow" advTm="284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99580" y="2204863"/>
            <a:ext cx="64087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Anzahl der Steigungen:	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Steigung:			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Länge der Lauflinie:		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Auftrittsbreite: 		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Steigungswinkel: 		</a:t>
            </a:r>
            <a:r>
              <a:rPr lang="el-GR" sz="2400" dirty="0" smtClean="0"/>
              <a:t>α</a:t>
            </a:r>
            <a:endParaRPr lang="de-DE" sz="2400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338210" y="119675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Für die Festlegung einer Treppe benötigt man immer mindestens: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475656" y="5148889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Bekannte Eingangsgröße ist die Stockwerkshöhe h.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084168" y="186018"/>
            <a:ext cx="29418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 smtClean="0"/>
              <a:t>LF 12a: Ablaufplan  Treppenberechnung</a:t>
            </a:r>
            <a:endParaRPr lang="de-DE" sz="1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432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26"/>
    </mc:Choice>
    <mc:Fallback xmlns="">
      <p:transition spd="slow" advTm="123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Man beginnt immer damit, eine Steigung zu wählen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35782" y="1330721"/>
            <a:ext cx="4040188" cy="495746"/>
          </a:xfrm>
        </p:spPr>
        <p:txBody>
          <a:bodyPr/>
          <a:lstStyle/>
          <a:p>
            <a:r>
              <a:rPr lang="de-DE" b="0" dirty="0" smtClean="0"/>
              <a:t>Sie wählen z.B.: s = 180 mm</a:t>
            </a:r>
            <a:endParaRPr lang="de-DE" b="0" dirty="0"/>
          </a:p>
        </p:txBody>
      </p:sp>
      <p:sp>
        <p:nvSpPr>
          <p:cNvPr id="9" name="Pfeil nach unten 8"/>
          <p:cNvSpPr/>
          <p:nvPr/>
        </p:nvSpPr>
        <p:spPr>
          <a:xfrm>
            <a:off x="2843808" y="1826467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2483768" y="2176829"/>
                <a:ext cx="972108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𝑛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h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176829"/>
                <a:ext cx="972108" cy="6347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2267744" y="4797152"/>
                <a:ext cx="216024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𝑠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</a:rPr>
                            <m:t>h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de-DE" b="0" i="1" smtClean="0">
                          <a:latin typeface="Cambria Math"/>
                        </a:rPr>
                        <m:t>= …</m:t>
                      </m:r>
                      <m:r>
                        <a:rPr lang="de-DE" b="0" i="1" smtClean="0">
                          <a:latin typeface="Cambria Math"/>
                        </a:rPr>
                        <m:t>𝑚𝑚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797152"/>
                <a:ext cx="2160240" cy="6182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platzhalt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567491" y="2180334"/>
                <a:ext cx="3368982" cy="495746"/>
              </a:xfrm>
            </p:spPr>
            <p:txBody>
              <a:bodyPr>
                <a:normAutofit/>
              </a:bodyPr>
              <a:lstStyle/>
              <a:p>
                <a:r>
                  <a:rPr lang="de-DE" b="0" dirty="0" smtClean="0"/>
                  <a:t>Sie erhalten z.B. </a:t>
                </a:r>
                <a14:m>
                  <m:oMath xmlns:m="http://schemas.openxmlformats.org/officeDocument/2006/math">
                    <m:r>
                      <a:rPr lang="de-DE" b="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de-DE" b="0" dirty="0" smtClean="0"/>
                  <a:t> = 15,2</a:t>
                </a:r>
                <a:endParaRPr lang="de-DE" b="0" dirty="0"/>
              </a:p>
            </p:txBody>
          </p:sp>
        </mc:Choice>
        <mc:Fallback xmlns="">
          <p:sp>
            <p:nvSpPr>
              <p:cNvPr id="12" name="Text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567491" y="2180334"/>
                <a:ext cx="3368982" cy="495746"/>
              </a:xfrm>
              <a:blipFill rotWithShape="1">
                <a:blip r:embed="rId5"/>
                <a:stretch>
                  <a:fillRect l="-2712" t="-2469" b="-2839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Pfeil nach unten 12"/>
          <p:cNvSpPr/>
          <p:nvPr/>
        </p:nvSpPr>
        <p:spPr>
          <a:xfrm>
            <a:off x="2843808" y="2801350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platzhalter 2"/>
          <p:cNvSpPr>
            <a:spLocks noGrp="1"/>
          </p:cNvSpPr>
          <p:nvPr>
            <p:ph type="body" idx="1"/>
          </p:nvPr>
        </p:nvSpPr>
        <p:spPr>
          <a:xfrm>
            <a:off x="1403648" y="3212976"/>
            <a:ext cx="3672408" cy="432047"/>
          </a:xfrm>
        </p:spPr>
        <p:txBody>
          <a:bodyPr>
            <a:normAutofit fontScale="85000" lnSpcReduction="10000"/>
          </a:bodyPr>
          <a:lstStyle/>
          <a:p>
            <a:r>
              <a:rPr lang="de-DE" b="0" dirty="0" smtClean="0"/>
              <a:t>n als ganze Zahl einfach </a:t>
            </a:r>
            <a:r>
              <a:rPr lang="de-DE" dirty="0" smtClean="0"/>
              <a:t>festlegen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platzhalt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580112" y="3140968"/>
                <a:ext cx="3368982" cy="495746"/>
              </a:xfrm>
            </p:spPr>
            <p:txBody>
              <a:bodyPr>
                <a:normAutofit/>
              </a:bodyPr>
              <a:lstStyle/>
              <a:p>
                <a:r>
                  <a:rPr lang="de-DE" b="0" dirty="0" smtClean="0"/>
                  <a:t>z.B. </a:t>
                </a:r>
                <a14:m>
                  <m:oMath xmlns:m="http://schemas.openxmlformats.org/officeDocument/2006/math">
                    <m:r>
                      <a:rPr lang="de-DE" b="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de-DE" b="0" dirty="0" smtClean="0"/>
                  <a:t> = 15</a:t>
                </a:r>
                <a:endParaRPr lang="de-DE" b="0" dirty="0"/>
              </a:p>
            </p:txBody>
          </p:sp>
        </mc:Choice>
        <mc:Fallback xmlns="">
          <p:sp>
            <p:nvSpPr>
              <p:cNvPr id="15" name="Text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580112" y="3140968"/>
                <a:ext cx="3368982" cy="495746"/>
              </a:xfrm>
              <a:blipFill rotWithShape="1">
                <a:blip r:embed="rId6"/>
                <a:stretch>
                  <a:fillRect l="-2712" t="-1220" b="-280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Pfeil nach unten 15"/>
          <p:cNvSpPr/>
          <p:nvPr/>
        </p:nvSpPr>
        <p:spPr>
          <a:xfrm>
            <a:off x="2843808" y="371703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2"/>
          <p:cNvSpPr>
            <a:spLocks noGrp="1"/>
          </p:cNvSpPr>
          <p:nvPr>
            <p:ph type="body" idx="1"/>
          </p:nvPr>
        </p:nvSpPr>
        <p:spPr>
          <a:xfrm>
            <a:off x="1331640" y="4221088"/>
            <a:ext cx="3888432" cy="432047"/>
          </a:xfrm>
        </p:spPr>
        <p:txBody>
          <a:bodyPr>
            <a:normAutofit fontScale="92500"/>
          </a:bodyPr>
          <a:lstStyle/>
          <a:p>
            <a:r>
              <a:rPr lang="de-DE" b="0" dirty="0" smtClean="0"/>
              <a:t>Tatsächliche Steigung </a:t>
            </a:r>
            <a:r>
              <a:rPr lang="de-DE" dirty="0" smtClean="0"/>
              <a:t>errechnen</a:t>
            </a:r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6084168" y="186018"/>
            <a:ext cx="29418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 smtClean="0"/>
              <a:t>LF 12a: Ablaufplan  Treppenberechnung</a:t>
            </a:r>
            <a:endParaRPr lang="de-DE" sz="1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29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27267">
        <p:cut/>
      </p:transition>
    </mc:Choice>
    <mc:Fallback xmlns="">
      <p:transition advTm="27267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 build="p"/>
      <p:bldP spid="13" grpId="0" animBg="1"/>
      <p:bldP spid="15" grpId="0" build="p"/>
      <p:bldP spid="16" grpId="0" animBg="1"/>
      <p:bldP spid="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800" dirty="0" smtClean="0"/>
              <a:t>Jetzt unterscheiden Sie zwei Fälle: </a:t>
            </a:r>
            <a:endParaRPr lang="de-DE" sz="2800" dirty="0"/>
          </a:p>
        </p:txBody>
      </p:sp>
      <p:sp>
        <p:nvSpPr>
          <p:cNvPr id="9" name="Pfeil nach unten 8"/>
          <p:cNvSpPr/>
          <p:nvPr/>
        </p:nvSpPr>
        <p:spPr>
          <a:xfrm>
            <a:off x="6660232" y="3149663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>
            <a:off x="1849614" y="3149663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de-DE" b="0" dirty="0" smtClean="0"/>
              <a:t>Die Länge der Lauflinie kann frei gewählt werden.</a:t>
            </a:r>
            <a:endParaRPr lang="de-DE" b="0" dirty="0"/>
          </a:p>
        </p:txBody>
      </p:sp>
      <p:sp>
        <p:nvSpPr>
          <p:cNvPr id="19" name="Textplatzhalter 4"/>
          <p:cNvSpPr>
            <a:spLocks noGrp="1"/>
          </p:cNvSpPr>
          <p:nvPr>
            <p:ph type="body" idx="1"/>
          </p:nvPr>
        </p:nvSpPr>
        <p:spPr>
          <a:xfrm>
            <a:off x="4716016" y="2060848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de-DE" b="0" dirty="0" smtClean="0"/>
              <a:t>Die Länge der Lauflinie liegt schon fest.</a:t>
            </a:r>
            <a:endParaRPr lang="de-DE" b="0" dirty="0"/>
          </a:p>
        </p:txBody>
      </p:sp>
      <p:sp>
        <p:nvSpPr>
          <p:cNvPr id="20" name="Textplatzhalter 4"/>
          <p:cNvSpPr>
            <a:spLocks noGrp="1"/>
          </p:cNvSpPr>
          <p:nvPr>
            <p:ph type="body" idx="1"/>
          </p:nvPr>
        </p:nvSpPr>
        <p:spPr>
          <a:xfrm>
            <a:off x="539552" y="3789040"/>
            <a:ext cx="4040188" cy="864096"/>
          </a:xfrm>
        </p:spPr>
        <p:txBody>
          <a:bodyPr>
            <a:normAutofit/>
          </a:bodyPr>
          <a:lstStyle/>
          <a:p>
            <a:r>
              <a:rPr lang="de-DE" b="0" dirty="0" smtClean="0"/>
              <a:t>Die Auftrittsbreite aus der Schrittmaßregel berechnen.</a:t>
            </a:r>
            <a:endParaRPr lang="de-DE" b="0" dirty="0"/>
          </a:p>
        </p:txBody>
      </p:sp>
      <p:sp>
        <p:nvSpPr>
          <p:cNvPr id="21" name="Textplatzhalter 4"/>
          <p:cNvSpPr>
            <a:spLocks noGrp="1"/>
          </p:cNvSpPr>
          <p:nvPr>
            <p:ph type="body" idx="1"/>
          </p:nvPr>
        </p:nvSpPr>
        <p:spPr>
          <a:xfrm>
            <a:off x="4784154" y="3789040"/>
            <a:ext cx="4040188" cy="1080120"/>
          </a:xfrm>
        </p:spPr>
        <p:txBody>
          <a:bodyPr>
            <a:normAutofit fontScale="92500" lnSpcReduction="10000"/>
          </a:bodyPr>
          <a:lstStyle/>
          <a:p>
            <a:r>
              <a:rPr lang="de-DE" b="0" dirty="0" smtClean="0"/>
              <a:t>Die Auftrittsbreite aus Länge der Lauflinie und Anzahl der Steigungen berechnen.</a:t>
            </a:r>
            <a:endParaRPr lang="de-DE" b="0" dirty="0"/>
          </a:p>
        </p:txBody>
      </p:sp>
      <p:sp>
        <p:nvSpPr>
          <p:cNvPr id="22" name="Textplatzhalter 4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1080120" cy="639762"/>
          </a:xfrm>
        </p:spPr>
        <p:txBody>
          <a:bodyPr>
            <a:normAutofit/>
          </a:bodyPr>
          <a:lstStyle/>
          <a:p>
            <a:r>
              <a:rPr lang="de-DE" b="0" dirty="0" smtClean="0"/>
              <a:t>Fall 1</a:t>
            </a:r>
            <a:endParaRPr lang="de-DE" b="0" dirty="0"/>
          </a:p>
        </p:txBody>
      </p:sp>
      <p:sp>
        <p:nvSpPr>
          <p:cNvPr id="23" name="Textplatzhalter 4"/>
          <p:cNvSpPr>
            <a:spLocks noGrp="1"/>
          </p:cNvSpPr>
          <p:nvPr>
            <p:ph type="body" idx="1"/>
          </p:nvPr>
        </p:nvSpPr>
        <p:spPr>
          <a:xfrm>
            <a:off x="4716016" y="1196752"/>
            <a:ext cx="1080120" cy="639762"/>
          </a:xfrm>
        </p:spPr>
        <p:txBody>
          <a:bodyPr>
            <a:normAutofit/>
          </a:bodyPr>
          <a:lstStyle/>
          <a:p>
            <a:r>
              <a:rPr lang="de-DE" b="0" dirty="0" smtClean="0"/>
              <a:t>Fall 2</a:t>
            </a:r>
            <a:endParaRPr lang="de-DE" b="0" dirty="0"/>
          </a:p>
        </p:txBody>
      </p:sp>
      <p:sp>
        <p:nvSpPr>
          <p:cNvPr id="25" name="Fußzeilenplatzhalt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6084168" y="186018"/>
            <a:ext cx="29418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 smtClean="0"/>
              <a:t>LF 12a: Ablaufplan  Treppenberechnung</a:t>
            </a:r>
            <a:endParaRPr lang="de-DE" sz="1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835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49"/>
    </mc:Choice>
    <mc:Fallback xmlns="">
      <p:transition spd="slow" advTm="258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9" grpId="0" build="p"/>
      <p:bldP spid="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800" b="1" dirty="0" smtClean="0"/>
              <a:t>Fall 1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Auftrittsbreite aus der Schrittmaßregel berechnen</a:t>
            </a:r>
            <a:endParaRPr lang="de-DE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platzhalter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051720" y="1988840"/>
                <a:ext cx="4040188" cy="432048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/>
                        </a:rPr>
                        <m:t>2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=630</m:t>
                      </m:r>
                    </m:oMath>
                  </m:oMathPara>
                </a14:m>
                <a:endParaRPr lang="de-DE" sz="3200" b="0" dirty="0"/>
              </a:p>
            </p:txBody>
          </p:sp>
        </mc:Choice>
        <mc:Fallback xmlns="">
          <p:sp>
            <p:nvSpPr>
              <p:cNvPr id="5" name="Textplatzhalt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051720" y="1988840"/>
                <a:ext cx="4040188" cy="43204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platzhalter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232112" y="2708920"/>
                <a:ext cx="4040188" cy="495361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=630−2∙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de-DE" sz="3200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24" name="Textplatzhalt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2112" y="2708920"/>
                <a:ext cx="4040188" cy="495361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3635896" y="3568660"/>
                <a:ext cx="2520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i="1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de-DE" sz="3200" i="1">
                          <a:latin typeface="Cambria Math"/>
                          <a:ea typeface="Cambria Math"/>
                        </a:rPr>
                        <m:t>= …</m:t>
                      </m:r>
                      <m:r>
                        <a:rPr lang="de-DE" sz="3200" i="1">
                          <a:latin typeface="Cambria Math"/>
                          <a:ea typeface="Cambria Math"/>
                        </a:rPr>
                        <m:t>𝑚𝑚</m:t>
                      </m:r>
                    </m:oMath>
                  </m:oMathPara>
                </a14:m>
                <a:endParaRPr lang="de-DE" sz="3200" i="1" dirty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568660"/>
                <a:ext cx="252028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6084168" y="186018"/>
            <a:ext cx="29418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 smtClean="0"/>
              <a:t>LF 12a: Ablaufplan  Treppenberechnung</a:t>
            </a:r>
            <a:endParaRPr lang="de-DE" sz="1300" dirty="0"/>
          </a:p>
        </p:txBody>
      </p:sp>
    </p:spTree>
    <p:extLst>
      <p:ext uri="{BB962C8B-B14F-4D97-AF65-F5344CB8AC3E}">
        <p14:creationId xmlns:p14="http://schemas.microsoft.com/office/powerpoint/2010/main" val="302688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32"/>
    </mc:Choice>
    <mc:Fallback xmlns="">
      <p:transition spd="slow" advTm="1543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800" b="1" dirty="0" smtClean="0"/>
              <a:t>Fall 1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Weiter mit Lauflänge berechnen</a:t>
            </a:r>
            <a:endParaRPr lang="de-DE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platzhalter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267744" y="1268760"/>
                <a:ext cx="4040188" cy="1080120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32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num>
                        <m:den>
                          <m:r>
                            <a:rPr lang="de-DE" sz="32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de-DE" sz="32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de-DE" sz="3200" b="0" i="1" smtClean="0">
                              <a:latin typeface="Cambria Math"/>
                              <a:ea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de-DE" sz="3200" b="0" dirty="0"/>
              </a:p>
            </p:txBody>
          </p:sp>
        </mc:Choice>
        <mc:Fallback xmlns="">
          <p:sp>
            <p:nvSpPr>
              <p:cNvPr id="5" name="Textplatzhalt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67744" y="1268760"/>
                <a:ext cx="4040188" cy="108012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platzhalter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627784" y="2636912"/>
                <a:ext cx="4040188" cy="495361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∙(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−1)</m:t>
                      </m:r>
                    </m:oMath>
                  </m:oMathPara>
                </a14:m>
                <a:endParaRPr lang="de-DE" sz="3200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24" name="Textplatzhalt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27784" y="2636912"/>
                <a:ext cx="4040188" cy="495361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3059832" y="3356124"/>
                <a:ext cx="2520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de-DE" sz="3200" i="1">
                          <a:latin typeface="Cambria Math"/>
                          <a:ea typeface="Cambria Math"/>
                        </a:rPr>
                        <m:t>= …</m:t>
                      </m:r>
                      <m:r>
                        <a:rPr lang="de-DE" sz="3200" i="1">
                          <a:latin typeface="Cambria Math"/>
                          <a:ea typeface="Cambria Math"/>
                        </a:rPr>
                        <m:t>𝑚𝑚</m:t>
                      </m:r>
                    </m:oMath>
                  </m:oMathPara>
                </a14:m>
                <a:endParaRPr lang="de-DE" sz="3200" i="1" dirty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356124"/>
                <a:ext cx="252028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532709" y="4437545"/>
                <a:ext cx="63191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/>
                  <a:t>Sicherheitsregel: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/>
                      </a:rPr>
                      <m:t>          </m:t>
                    </m:r>
                    <m:r>
                      <a:rPr lang="de-DE" sz="2400" b="0" i="1" smtClean="0">
                        <a:latin typeface="Cambria Math"/>
                      </a:rPr>
                      <m:t>𝑎</m:t>
                    </m:r>
                    <m:r>
                      <a:rPr lang="de-DE" sz="2400" b="0" i="1" smtClean="0">
                        <a:latin typeface="Cambria Math"/>
                      </a:rPr>
                      <m:t>+</m:t>
                    </m:r>
                    <m:r>
                      <a:rPr lang="de-DE" sz="2400" b="0" i="1" smtClean="0">
                        <a:latin typeface="Cambria Math"/>
                      </a:rPr>
                      <m:t>𝑠</m:t>
                    </m:r>
                    <m:r>
                      <a:rPr lang="de-DE" sz="2400" b="0" i="1" smtClean="0">
                        <a:latin typeface="Cambria Math"/>
                      </a:rPr>
                      <m:t>=460±10 </m:t>
                    </m:r>
                    <m:r>
                      <a:rPr lang="de-DE" sz="2400" b="0" i="1" smtClean="0">
                        <a:latin typeface="Cambria Math"/>
                        <a:ea typeface="Cambria Math"/>
                      </a:rPr>
                      <m:t>𝑚𝑚</m:t>
                    </m:r>
                  </m:oMath>
                </a14:m>
                <a:r>
                  <a:rPr lang="de-DE" dirty="0" smtClean="0"/>
                  <a:t> </a:t>
                </a:r>
                <a:endParaRPr lang="de-DE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09" y="4437545"/>
                <a:ext cx="6319121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446" t="-10526" b="-2894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532709" y="4926734"/>
                <a:ext cx="6245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/>
                  <a:t>Bequemlichkeitsregel: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/>
                      </a:rPr>
                      <m:t>𝑎</m:t>
                    </m:r>
                    <m:r>
                      <a:rPr lang="de-DE" sz="2400" b="0" i="1" smtClean="0">
                        <a:latin typeface="Cambria Math"/>
                      </a:rPr>
                      <m:t>−</m:t>
                    </m:r>
                    <m:r>
                      <a:rPr lang="de-DE" sz="2400" b="0" i="1" smtClean="0">
                        <a:latin typeface="Cambria Math"/>
                      </a:rPr>
                      <m:t>𝑠</m:t>
                    </m:r>
                    <m:r>
                      <a:rPr lang="de-DE" sz="2400" b="0" i="1" smtClean="0">
                        <a:latin typeface="Cambria Math"/>
                      </a:rPr>
                      <m:t>=120 </m:t>
                    </m:r>
                    <m:r>
                      <a:rPr lang="de-DE" sz="2400" b="0" i="1" smtClean="0">
                        <a:latin typeface="Cambria Math"/>
                        <a:ea typeface="Cambria Math"/>
                      </a:rPr>
                      <m:t>𝑚𝑚</m:t>
                    </m:r>
                  </m:oMath>
                </a14:m>
                <a:r>
                  <a:rPr lang="de-DE" dirty="0" smtClean="0"/>
                  <a:t> </a:t>
                </a:r>
                <a:endParaRPr lang="de-DE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09" y="4926734"/>
                <a:ext cx="6245942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463" t="-10526" b="-2894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/>
          <p:cNvSpPr txBox="1"/>
          <p:nvPr/>
        </p:nvSpPr>
        <p:spPr>
          <a:xfrm>
            <a:off x="532708" y="3940899"/>
            <a:ext cx="2887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Ergebnis  bewerten!</a:t>
            </a:r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532709" y="5517232"/>
                <a:ext cx="6167091" cy="584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/>
                  <a:t>Steigungswinkel: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/>
                      </a:rPr>
                      <m:t>           </m:t>
                    </m:r>
                    <m:r>
                      <a:rPr lang="de-DE" sz="2400" b="0" i="1" smtClean="0">
                        <a:latin typeface="Cambria Math"/>
                      </a:rPr>
                      <m:t>𝑡𝑎𝑛</m:t>
                    </m:r>
                    <m:r>
                      <a:rPr lang="de-DE" sz="2400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de-DE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de-DE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de-DE" sz="24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num>
                      <m:den>
                        <m:r>
                          <a:rPr lang="de-DE" sz="24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den>
                    </m:f>
                    <m:r>
                      <a:rPr lang="de-DE" sz="2400" b="0" i="1" smtClean="0">
                        <a:latin typeface="Cambria Math"/>
                        <a:ea typeface="Cambria Math"/>
                      </a:rPr>
                      <m:t>    →  </m:t>
                    </m:r>
                    <m:r>
                      <a:rPr lang="de-DE" sz="2400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de-DE" sz="2400" b="0" i="1" smtClean="0">
                        <a:latin typeface="Cambria Math"/>
                        <a:ea typeface="Cambria Math"/>
                      </a:rPr>
                      <m:t>= …</m:t>
                    </m:r>
                  </m:oMath>
                </a14:m>
                <a:endParaRPr lang="de-DE" sz="2400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09" y="5517232"/>
                <a:ext cx="6167091" cy="584584"/>
              </a:xfrm>
              <a:prstGeom prst="rect">
                <a:avLst/>
              </a:prstGeom>
              <a:blipFill rotWithShape="1">
                <a:blip r:embed="rId8"/>
                <a:stretch>
                  <a:fillRect l="-1482" b="-104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6084168" y="186018"/>
            <a:ext cx="29418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 smtClean="0"/>
              <a:t>LF 12a: Ablaufplan  Treppenberechnung</a:t>
            </a:r>
            <a:endParaRPr lang="de-DE" sz="1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157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562"/>
    </mc:Choice>
    <mc:Fallback xmlns="">
      <p:transition spd="slow" advTm="415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4" grpId="0" build="p"/>
      <p:bldP spid="14" grpId="0"/>
      <p:bldP spid="3" grpId="0"/>
      <p:bldP spid="9" grpId="0"/>
      <p:bldP spid="6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b="1" dirty="0" smtClean="0"/>
              <a:t>Fall 2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b="0" dirty="0" smtClean="0"/>
              <a:t>Die Auftrittsbreite aus Länge der Lauflinie und Anzahl der Steigungen berechnen.</a:t>
            </a:r>
            <a:br>
              <a:rPr lang="de-DE" sz="2800" b="0" dirty="0" smtClean="0"/>
            </a:br>
            <a:endParaRPr lang="de-DE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platzhalter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043608" y="1517385"/>
                <a:ext cx="4040188" cy="1080120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3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32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num>
                        <m:den>
                          <m:r>
                            <a:rPr lang="de-DE" sz="32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de-DE" sz="32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de-DE" sz="3200" b="0" i="1" smtClean="0">
                              <a:latin typeface="Cambria Math"/>
                              <a:ea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de-DE" sz="3200" b="0" dirty="0"/>
              </a:p>
            </p:txBody>
          </p:sp>
        </mc:Choice>
        <mc:Fallback xmlns="">
          <p:sp>
            <p:nvSpPr>
              <p:cNvPr id="5" name="Textplatzhalt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43608" y="1517385"/>
                <a:ext cx="4040188" cy="108012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5220072" y="1764656"/>
                <a:ext cx="2520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de-DE" sz="3200" i="1">
                          <a:latin typeface="Cambria Math"/>
                          <a:ea typeface="Cambria Math"/>
                        </a:rPr>
                        <m:t>= …</m:t>
                      </m:r>
                      <m:r>
                        <a:rPr lang="de-DE" sz="3200" i="1">
                          <a:latin typeface="Cambria Math"/>
                          <a:ea typeface="Cambria Math"/>
                        </a:rPr>
                        <m:t>𝑚𝑚</m:t>
                      </m:r>
                    </m:oMath>
                  </m:oMathPara>
                </a14:m>
                <a:endParaRPr lang="de-DE" sz="3200" i="1" dirty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764656"/>
                <a:ext cx="252028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el 1"/>
              <p:cNvSpPr txBox="1">
                <a:spLocks/>
              </p:cNvSpPr>
              <p:nvPr/>
            </p:nvSpPr>
            <p:spPr>
              <a:xfrm>
                <a:off x="2137366" y="2708920"/>
                <a:ext cx="4997304" cy="115212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:r>
                  <a:rPr lang="de-DE" sz="2800" dirty="0" smtClean="0"/>
                  <a:t>Schrittmaßregel anwenden: </a:t>
                </a:r>
                <a:r>
                  <a:rPr lang="de-DE" sz="2800" b="0" i="1" dirty="0" smtClean="0">
                    <a:latin typeface="Cambria Math"/>
                  </a:rPr>
                  <a:t/>
                </a:r>
                <a:br>
                  <a:rPr lang="de-DE" sz="2800" b="0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/>
                        </a:rPr>
                        <m:t>2</m:t>
                      </m:r>
                      <m:r>
                        <a:rPr lang="de-DE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3200" b="0" i="1" smtClean="0">
                          <a:latin typeface="Cambria Math"/>
                        </a:rPr>
                        <m:t>𝑠</m:t>
                      </m:r>
                      <m:r>
                        <a:rPr lang="de-DE" sz="3200" b="0" i="1" smtClean="0">
                          <a:latin typeface="Cambria Math"/>
                        </a:rPr>
                        <m:t>+</m:t>
                      </m:r>
                      <m:r>
                        <a:rPr lang="de-DE" sz="3200" b="0" i="1" smtClean="0">
                          <a:latin typeface="Cambria Math"/>
                        </a:rPr>
                        <m:t>𝑎</m:t>
                      </m:r>
                      <m:r>
                        <a:rPr lang="de-DE" sz="3200" b="0" i="1" smtClean="0">
                          <a:latin typeface="Cambria Math"/>
                        </a:rPr>
                        <m:t>=630 </m:t>
                      </m:r>
                      <m:r>
                        <a:rPr lang="de-DE" sz="3200" b="0" i="1" smtClean="0">
                          <a:latin typeface="Cambria Math"/>
                        </a:rPr>
                        <m:t>𝑚𝑚</m:t>
                      </m:r>
                    </m:oMath>
                  </m:oMathPara>
                </a14:m>
                <a:endParaRPr lang="de-DE" sz="3200" dirty="0" smtClean="0"/>
              </a:p>
            </p:txBody>
          </p:sp>
        </mc:Choice>
        <mc:Fallback xmlns="">
          <p:sp>
            <p:nvSpPr>
              <p:cNvPr id="8" name="Titel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366" y="2708920"/>
                <a:ext cx="4997304" cy="115212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feil nach unten 8"/>
          <p:cNvSpPr/>
          <p:nvPr/>
        </p:nvSpPr>
        <p:spPr>
          <a:xfrm>
            <a:off x="1966767" y="485348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3159854" y="386283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ok, in der Toleranz?</a:t>
            </a:r>
            <a:endParaRPr lang="de-DE" sz="2400" dirty="0"/>
          </a:p>
        </p:txBody>
      </p:sp>
      <p:sp>
        <p:nvSpPr>
          <p:cNvPr id="15" name="Textfeld 14"/>
          <p:cNvSpPr txBox="1"/>
          <p:nvPr/>
        </p:nvSpPr>
        <p:spPr>
          <a:xfrm>
            <a:off x="6757048" y="4293096"/>
            <a:ext cx="957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nein</a:t>
            </a:r>
            <a:endParaRPr lang="de-DE" sz="2400" dirty="0"/>
          </a:p>
        </p:txBody>
      </p:sp>
      <p:sp>
        <p:nvSpPr>
          <p:cNvPr id="16" name="Textfeld 15"/>
          <p:cNvSpPr txBox="1"/>
          <p:nvPr/>
        </p:nvSpPr>
        <p:spPr>
          <a:xfrm>
            <a:off x="1750743" y="429309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ja</a:t>
            </a:r>
            <a:endParaRPr lang="de-DE" sz="2400" dirty="0"/>
          </a:p>
        </p:txBody>
      </p:sp>
      <p:sp>
        <p:nvSpPr>
          <p:cNvPr id="17" name="Pfeil nach unten 16"/>
          <p:cNvSpPr/>
          <p:nvPr/>
        </p:nvSpPr>
        <p:spPr>
          <a:xfrm>
            <a:off x="7091898" y="4858174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647338" y="5146206"/>
            <a:ext cx="3268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Ergebnis bewerten: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Sicherheitsregel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Bequemlichkeitsregel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Steigungswinkel</a:t>
            </a:r>
            <a:endParaRPr lang="de-DE" sz="2400" dirty="0"/>
          </a:p>
        </p:txBody>
      </p:sp>
      <p:sp>
        <p:nvSpPr>
          <p:cNvPr id="13" name="Textfeld 12"/>
          <p:cNvSpPr txBox="1"/>
          <p:nvPr/>
        </p:nvSpPr>
        <p:spPr>
          <a:xfrm>
            <a:off x="6059130" y="5301208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n </a:t>
            </a:r>
            <a:r>
              <a:rPr lang="de-DE" sz="2400" dirty="0"/>
              <a:t>neu wählen, </a:t>
            </a:r>
          </a:p>
          <a:p>
            <a:r>
              <a:rPr lang="de-DE" sz="2400" dirty="0" smtClean="0"/>
              <a:t>nochmal </a:t>
            </a:r>
            <a:r>
              <a:rPr lang="de-DE" sz="2400" dirty="0"/>
              <a:t>versuchen</a:t>
            </a:r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6084168" y="186018"/>
            <a:ext cx="29418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 smtClean="0"/>
              <a:t>LF 12a: Ablaufplan  Treppenberechnung</a:t>
            </a:r>
            <a:endParaRPr lang="de-DE" sz="1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49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766"/>
    </mc:Choice>
    <mc:Fallback xmlns="">
      <p:transition spd="slow" advTm="407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4" grpId="0"/>
      <p:bldP spid="8" grpId="0"/>
      <p:bldP spid="9" grpId="0" animBg="1"/>
      <p:bldP spid="11" grpId="0"/>
      <p:bldP spid="15" grpId="0"/>
      <p:bldP spid="16" grpId="0"/>
      <p:bldP spid="17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9" y="260649"/>
            <a:ext cx="8245936" cy="611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57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Helga und Uwi 2020</a:t>
            </a:r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496531" y="1556792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/>
              <a:t>Vielen Dank für die </a:t>
            </a:r>
            <a:r>
              <a:rPr lang="de-DE" sz="4400" dirty="0" smtClean="0"/>
              <a:t>Aufmerksamkeit</a:t>
            </a:r>
            <a:r>
              <a:rPr lang="de-DE" sz="4400" smtClean="0"/>
              <a:t>. </a:t>
            </a:r>
            <a:br>
              <a:rPr lang="de-DE" sz="4400" smtClean="0"/>
            </a:br>
            <a:endParaRPr lang="de-DE" sz="4400" dirty="0" smtClean="0"/>
          </a:p>
          <a:p>
            <a:pPr algn="ctr"/>
            <a:r>
              <a:rPr lang="de-DE" sz="4400" dirty="0" smtClean="0"/>
              <a:t>Und </a:t>
            </a:r>
            <a:r>
              <a:rPr lang="de-DE" sz="4400" dirty="0" smtClean="0"/>
              <a:t>einen hohen Wirkungsgrad wünschen wir!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3098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6|2.2|1.5|1.4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0.4|1.4|2.7|3.2|1.2|2.3|2.6|2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9|1|2.9|2.2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.7|3.7|3.3|2.9|7.7|8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5.2|1.6|4.6|2.9|1.5|0.9|8.6|1.4|0.9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Bildschirmpräsentation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Treppen berechnen</vt:lpstr>
      <vt:lpstr>PowerPoint-Präsentation</vt:lpstr>
      <vt:lpstr>Man beginnt immer damit, eine Steigung zu wählen</vt:lpstr>
      <vt:lpstr>Jetzt unterscheiden Sie zwei Fälle: </vt:lpstr>
      <vt:lpstr>Fall 1 Auftrittsbreite aus der Schrittmaßregel berechnen</vt:lpstr>
      <vt:lpstr>Fall 1 Weiter mit Lauflänge berechnen</vt:lpstr>
      <vt:lpstr>Fall 2 Die Auftrittsbreite aus Länge der Lauflinie und Anzahl der Steigungen berechnen.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Ablaufplan Treppe berechnen</dc:title>
  <dc:creator>ugies</dc:creator>
  <cp:lastModifiedBy>ugies</cp:lastModifiedBy>
  <cp:revision>34</cp:revision>
  <dcterms:created xsi:type="dcterms:W3CDTF">2020-05-14T11:04:13Z</dcterms:created>
  <dcterms:modified xsi:type="dcterms:W3CDTF">2020-05-16T10:50:12Z</dcterms:modified>
</cp:coreProperties>
</file>